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handoutMasterIdLst>
    <p:handoutMasterId r:id="rId18"/>
  </p:handoutMasterIdLst>
  <p:sldIdLst>
    <p:sldId id="256" r:id="rId2"/>
    <p:sldId id="257" r:id="rId3"/>
    <p:sldId id="258" r:id="rId4"/>
    <p:sldId id="259" r:id="rId5"/>
    <p:sldId id="260" r:id="rId6"/>
    <p:sldId id="261" r:id="rId7"/>
    <p:sldId id="264" r:id="rId8"/>
    <p:sldId id="271" r:id="rId9"/>
    <p:sldId id="263" r:id="rId10"/>
    <p:sldId id="267" r:id="rId11"/>
    <p:sldId id="265" r:id="rId12"/>
    <p:sldId id="266" r:id="rId13"/>
    <p:sldId id="272"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varScale="1">
        <p:scale>
          <a:sx n="107" d="100"/>
          <a:sy n="107" d="100"/>
        </p:scale>
        <p:origin x="-109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6188FB6-D4A2-4076-B27D-C0A185234F8F}" type="datetimeFigureOut">
              <a:rPr lang="en-US" smtClean="0"/>
              <a:pPr/>
              <a:t>2/16/2011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D5DFE1-FF1A-49A8-B56A-8C3E626473E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6B0858-7D66-4A31-B621-C6FCAD8FC15A}" type="datetimeFigureOut">
              <a:rPr lang="en-US" smtClean="0"/>
              <a:pPr/>
              <a:t>2/16/2011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5310DD-E29A-413E-AE4B-73F4DC99775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5310DD-E29A-413E-AE4B-73F4DC99775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58CC893-5C7C-4CE9-9B56-8B6FE4BFF77C}" type="datetimeFigureOut">
              <a:rPr lang="en-US" smtClean="0"/>
              <a:pPr/>
              <a:t>2/16/2011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D6E884C-5C81-4B57-8914-B3661A77B4F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8CC893-5C7C-4CE9-9B56-8B6FE4BFF77C}" type="datetimeFigureOut">
              <a:rPr lang="en-US" smtClean="0"/>
              <a:pPr/>
              <a:t>2/16/2011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D6E884C-5C81-4B57-8914-B3661A77B4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8CC893-5C7C-4CE9-9B56-8B6FE4BFF77C}" type="datetimeFigureOut">
              <a:rPr lang="en-US" smtClean="0"/>
              <a:pPr/>
              <a:t>2/16/2011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D6E884C-5C81-4B57-8914-B3661A77B4F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8CC893-5C7C-4CE9-9B56-8B6FE4BFF77C}" type="datetimeFigureOut">
              <a:rPr lang="en-US" smtClean="0"/>
              <a:pPr/>
              <a:t>2/16/2011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D6E884C-5C81-4B57-8914-B3661A77B4F6}"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58CC893-5C7C-4CE9-9B56-8B6FE4BFF77C}" type="datetimeFigureOut">
              <a:rPr lang="en-US" smtClean="0"/>
              <a:pPr/>
              <a:t>2/16/2011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D6E884C-5C81-4B57-8914-B3661A77B4F6}"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58CC893-5C7C-4CE9-9B56-8B6FE4BFF77C}" type="datetimeFigureOut">
              <a:rPr lang="en-US" smtClean="0"/>
              <a:pPr/>
              <a:t>2/16/2011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D6E884C-5C81-4B57-8914-B3661A77B4F6}"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58CC893-5C7C-4CE9-9B56-8B6FE4BFF77C}" type="datetimeFigureOut">
              <a:rPr lang="en-US" smtClean="0"/>
              <a:pPr/>
              <a:t>2/16/2011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D6E884C-5C81-4B57-8914-B3661A77B4F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58CC893-5C7C-4CE9-9B56-8B6FE4BFF77C}" type="datetimeFigureOut">
              <a:rPr lang="en-US" smtClean="0"/>
              <a:pPr/>
              <a:t>2/16/2011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D6E884C-5C81-4B57-8914-B3661A77B4F6}"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58CC893-5C7C-4CE9-9B56-8B6FE4BFF77C}" type="datetimeFigureOut">
              <a:rPr lang="en-US" smtClean="0"/>
              <a:pPr/>
              <a:t>2/16/2011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D6E884C-5C81-4B57-8914-B3661A77B4F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58CC893-5C7C-4CE9-9B56-8B6FE4BFF77C}" type="datetimeFigureOut">
              <a:rPr lang="en-US" smtClean="0"/>
              <a:pPr/>
              <a:t>2/16/2011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D6E884C-5C81-4B57-8914-B3661A77B4F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58CC893-5C7C-4CE9-9B56-8B6FE4BFF77C}" type="datetimeFigureOut">
              <a:rPr lang="en-US" smtClean="0"/>
              <a:pPr/>
              <a:t>2/16/2011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D6E884C-5C81-4B57-8914-B3661A77B4F6}"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58CC893-5C7C-4CE9-9B56-8B6FE4BFF77C}" type="datetimeFigureOut">
              <a:rPr lang="en-US" smtClean="0"/>
              <a:pPr/>
              <a:t>2/16/2011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D6E884C-5C81-4B57-8914-B3661A77B4F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s.lowes@rcs.sk.c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2132856"/>
            <a:ext cx="7772400" cy="1470025"/>
          </a:xfrm>
        </p:spPr>
        <p:txBody>
          <a:bodyPr/>
          <a:lstStyle/>
          <a:p>
            <a:r>
              <a:rPr lang="en-US" dirty="0" smtClean="0"/>
              <a:t>SMART Classroom Project</a:t>
            </a:r>
            <a:endParaRPr lang="en-US" dirty="0"/>
          </a:p>
        </p:txBody>
      </p:sp>
      <p:sp>
        <p:nvSpPr>
          <p:cNvPr id="3" name="Subtitle 2"/>
          <p:cNvSpPr>
            <a:spLocks noGrp="1"/>
          </p:cNvSpPr>
          <p:nvPr>
            <p:ph type="subTitle" idx="1"/>
          </p:nvPr>
        </p:nvSpPr>
        <p:spPr/>
        <p:txBody>
          <a:bodyPr>
            <a:normAutofit fontScale="70000" lnSpcReduction="20000"/>
          </a:bodyPr>
          <a:lstStyle/>
          <a:p>
            <a:endParaRPr lang="en-US" dirty="0" smtClean="0"/>
          </a:p>
          <a:p>
            <a:r>
              <a:rPr lang="en-US" dirty="0" smtClean="0"/>
              <a:t>Becoming Mentors &amp; Building Capacity in our Schools</a:t>
            </a:r>
          </a:p>
          <a:p>
            <a:r>
              <a:rPr lang="en-US" dirty="0" smtClean="0"/>
              <a:t>Year 3 of 3 &amp; 2 of 3</a:t>
            </a:r>
          </a:p>
          <a:p>
            <a:r>
              <a:rPr lang="en-US" dirty="0" smtClean="0"/>
              <a:t>February 2011</a:t>
            </a:r>
          </a:p>
          <a:p>
            <a:endParaRPr lang="en-US" dirty="0"/>
          </a:p>
        </p:txBody>
      </p:sp>
      <p:pic>
        <p:nvPicPr>
          <p:cNvPr id="4" name="Picture 3" descr="smartwikilogo"/>
          <p:cNvPicPr/>
          <p:nvPr/>
        </p:nvPicPr>
        <p:blipFill>
          <a:blip r:embed="rId3" cstate="print"/>
          <a:srcRect/>
          <a:stretch>
            <a:fillRect/>
          </a:stretch>
        </p:blipFill>
        <p:spPr bwMode="auto">
          <a:xfrm>
            <a:off x="6732240" y="908720"/>
            <a:ext cx="1714500"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How accurate were these benefits recorded?</a:t>
            </a:r>
          </a:p>
          <a:p>
            <a:r>
              <a:rPr lang="en-US" dirty="0" smtClean="0"/>
              <a:t>What other benefits of the project are there?</a:t>
            </a:r>
          </a:p>
          <a:p>
            <a:endParaRPr lang="en-US" dirty="0"/>
          </a:p>
        </p:txBody>
      </p:sp>
      <p:sp>
        <p:nvSpPr>
          <p:cNvPr id="2" name="Title 1"/>
          <p:cNvSpPr>
            <a:spLocks noGrp="1"/>
          </p:cNvSpPr>
          <p:nvPr>
            <p:ph type="title"/>
          </p:nvPr>
        </p:nvSpPr>
        <p:spPr/>
        <p:txBody>
          <a:bodyPr/>
          <a:lstStyle/>
          <a:p>
            <a:r>
              <a:rPr lang="en-US" dirty="0" smtClean="0"/>
              <a:t>Group Reflection  #2- Benefits</a:t>
            </a:r>
            <a:endParaRPr lang="en-US" dirty="0"/>
          </a:p>
        </p:txBody>
      </p:sp>
      <p:pic>
        <p:nvPicPr>
          <p:cNvPr id="1037" name="Picture 13" descr="C:\Documents and Settings\s.lowes\Local Settings\Temporary Internet Files\Content.IE5\2Z43YFTX\MC910215952[1].jpg"/>
          <p:cNvPicPr>
            <a:picLocks noChangeAspect="1" noChangeArrowheads="1"/>
          </p:cNvPicPr>
          <p:nvPr/>
        </p:nvPicPr>
        <p:blipFill>
          <a:blip r:embed="rId3" cstate="print"/>
          <a:srcRect/>
          <a:stretch>
            <a:fillRect/>
          </a:stretch>
        </p:blipFill>
        <p:spPr bwMode="auto">
          <a:xfrm>
            <a:off x="2555776" y="2780928"/>
            <a:ext cx="3356992" cy="3356992"/>
          </a:xfrm>
          <a:prstGeom prst="rect">
            <a:avLst/>
          </a:prstGeom>
          <a:noFill/>
        </p:spPr>
      </p:pic>
      <p:pic>
        <p:nvPicPr>
          <p:cNvPr id="16" name="Picture 15" descr="logo.gif"/>
          <p:cNvPicPr>
            <a:picLocks noChangeAspect="1"/>
          </p:cNvPicPr>
          <p:nvPr/>
        </p:nvPicPr>
        <p:blipFill>
          <a:blip r:embed="rId4"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32500" lnSpcReduction="20000"/>
          </a:bodyPr>
          <a:lstStyle/>
          <a:p>
            <a:pPr lvl="0"/>
            <a:r>
              <a:rPr lang="en-US" sz="4900" b="1" dirty="0" smtClean="0"/>
              <a:t>Equipment repair and maintenance</a:t>
            </a:r>
            <a:r>
              <a:rPr lang="en-US" sz="4900" dirty="0" smtClean="0"/>
              <a:t>.  Even with warranties, hardware malfunctions including data projector bulbs and computer hard drives.  Ongoing budget lines must be identified at school or division levels for equipment when warranties expire or ongoing replacement of equipment based on life cycles must be considered.</a:t>
            </a:r>
          </a:p>
          <a:p>
            <a:pPr lvl="0"/>
            <a:r>
              <a:rPr lang="en-US" sz="4900" b="1" dirty="0" smtClean="0"/>
              <a:t>Support personnel</a:t>
            </a:r>
            <a:r>
              <a:rPr lang="en-US" sz="4900" dirty="0" smtClean="0"/>
              <a:t> for installation, repairs/warranties of hardware must be considered at a division level for SMART Boards, data projectors, and mounts.</a:t>
            </a:r>
          </a:p>
          <a:p>
            <a:pPr lvl="0"/>
            <a:r>
              <a:rPr lang="en-US" sz="4900" b="1" dirty="0" smtClean="0"/>
              <a:t>Support personnel for laptop use </a:t>
            </a:r>
            <a:r>
              <a:rPr lang="en-US" sz="4900" dirty="0" smtClean="0"/>
              <a:t>on the network to allow for access to </a:t>
            </a:r>
            <a:r>
              <a:rPr lang="en-US" sz="4900" dirty="0" err="1" smtClean="0"/>
              <a:t>SchoolConnect</a:t>
            </a:r>
            <a:r>
              <a:rPr lang="en-US" sz="4900" dirty="0" smtClean="0"/>
              <a:t>, network software, home directories, etc.</a:t>
            </a:r>
          </a:p>
          <a:p>
            <a:pPr lvl="0"/>
            <a:r>
              <a:rPr lang="en-US" sz="4900" b="1" dirty="0" smtClean="0"/>
              <a:t>Professional development</a:t>
            </a:r>
            <a:r>
              <a:rPr lang="en-US" sz="4900" dirty="0" smtClean="0"/>
              <a:t> for basic skills training as well as best practices for technology integration and software costs significant money.  Support must be throughout the year and includes planned training as well as “just in time” training.  Individualized levels, skills and interests can be diverse.  School goals would help to narrow the focus of integration for professional development to ensure most effective training.</a:t>
            </a:r>
          </a:p>
          <a:p>
            <a:pPr lvl="0"/>
            <a:r>
              <a:rPr lang="en-US" sz="4900" dirty="0" smtClean="0"/>
              <a:t>Lack of equipment </a:t>
            </a:r>
            <a:r>
              <a:rPr lang="en-US" sz="4900" b="1" dirty="0" smtClean="0"/>
              <a:t>mobility</a:t>
            </a:r>
            <a:r>
              <a:rPr lang="en-US" sz="4900" dirty="0" smtClean="0"/>
              <a:t> becomes a challenge for classroom movements within a school or teacher transfers within the school division.  Lack of standardization of equipment across the school division will continue to pose this challenge.</a:t>
            </a:r>
          </a:p>
          <a:p>
            <a:endParaRPr lang="en-US" dirty="0"/>
          </a:p>
        </p:txBody>
      </p:sp>
      <p:sp>
        <p:nvSpPr>
          <p:cNvPr id="2" name="Title 1"/>
          <p:cNvSpPr>
            <a:spLocks noGrp="1"/>
          </p:cNvSpPr>
          <p:nvPr>
            <p:ph type="title"/>
          </p:nvPr>
        </p:nvSpPr>
        <p:spPr/>
        <p:txBody>
          <a:bodyPr/>
          <a:lstStyle/>
          <a:p>
            <a:r>
              <a:rPr lang="en-US" dirty="0" smtClean="0"/>
              <a:t>Identified Challenges </a:t>
            </a:r>
            <a:r>
              <a:rPr lang="en-US" dirty="0" smtClean="0"/>
              <a:t>of Project</a:t>
            </a:r>
            <a:endParaRPr lang="en-US" dirty="0"/>
          </a:p>
        </p:txBody>
      </p:sp>
      <p:pic>
        <p:nvPicPr>
          <p:cNvPr id="4" name="Picture 3" descr="logo.gif"/>
          <p:cNvPicPr>
            <a:picLocks noChangeAspect="1"/>
          </p:cNvPicPr>
          <p:nvPr/>
        </p:nvPicPr>
        <p:blipFill>
          <a:blip r:embed="rId3"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How accurately are the challenges recorded?</a:t>
            </a:r>
          </a:p>
          <a:p>
            <a:r>
              <a:rPr lang="en-US" dirty="0" smtClean="0"/>
              <a:t>What other challenges of the project are there?</a:t>
            </a:r>
          </a:p>
          <a:p>
            <a:r>
              <a:rPr lang="en-US" dirty="0" smtClean="0"/>
              <a:t>How can these challenges be resolved?</a:t>
            </a:r>
            <a:endParaRPr lang="en-US" dirty="0"/>
          </a:p>
        </p:txBody>
      </p:sp>
      <p:sp>
        <p:nvSpPr>
          <p:cNvPr id="2" name="Title 1"/>
          <p:cNvSpPr>
            <a:spLocks noGrp="1"/>
          </p:cNvSpPr>
          <p:nvPr>
            <p:ph type="title"/>
          </p:nvPr>
        </p:nvSpPr>
        <p:spPr/>
        <p:txBody>
          <a:bodyPr>
            <a:normAutofit fontScale="90000"/>
          </a:bodyPr>
          <a:lstStyle/>
          <a:p>
            <a:r>
              <a:rPr lang="en-US" dirty="0" smtClean="0"/>
              <a:t>Group Reflection #3 s- Challenges</a:t>
            </a:r>
            <a:endParaRPr lang="en-US" dirty="0"/>
          </a:p>
        </p:txBody>
      </p:sp>
      <p:pic>
        <p:nvPicPr>
          <p:cNvPr id="2051" name="Picture 3" descr="C:\Documents and Settings\s.lowes\Local Settings\Temporary Internet Files\Content.IE5\L3I2FCKN\MC900439356[1].jpg"/>
          <p:cNvPicPr>
            <a:picLocks noChangeAspect="1" noChangeArrowheads="1"/>
          </p:cNvPicPr>
          <p:nvPr/>
        </p:nvPicPr>
        <p:blipFill>
          <a:blip r:embed="rId3" cstate="print"/>
          <a:srcRect/>
          <a:stretch>
            <a:fillRect/>
          </a:stretch>
        </p:blipFill>
        <p:spPr bwMode="auto">
          <a:xfrm>
            <a:off x="2843808" y="3501008"/>
            <a:ext cx="2840360" cy="284036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sz="2800" dirty="0" smtClean="0"/>
              <a:t>PD Support</a:t>
            </a:r>
          </a:p>
          <a:p>
            <a:pPr lvl="1"/>
            <a:r>
              <a:rPr lang="en-US" sz="2800" dirty="0" smtClean="0"/>
              <a:t>Technical support</a:t>
            </a:r>
          </a:p>
          <a:p>
            <a:pPr lvl="1"/>
            <a:r>
              <a:rPr lang="en-US" sz="2800" dirty="0" smtClean="0"/>
              <a:t>Administrative support</a:t>
            </a:r>
          </a:p>
          <a:p>
            <a:pPr lvl="1"/>
            <a:r>
              <a:rPr lang="en-US" sz="2800" dirty="0" smtClean="0"/>
              <a:t>Action Research – goal setting/reflections</a:t>
            </a:r>
          </a:p>
          <a:p>
            <a:pPr lvl="1"/>
            <a:r>
              <a:rPr lang="en-US" dirty="0" smtClean="0"/>
              <a:t>Other?</a:t>
            </a:r>
          </a:p>
          <a:p>
            <a:endParaRPr lang="en-US" dirty="0" smtClean="0"/>
          </a:p>
          <a:p>
            <a:r>
              <a:rPr lang="en-US" dirty="0" smtClean="0"/>
              <a:t>Reflection #4-modifications: what modifications could be made to these areas? What are the “take </a:t>
            </a:r>
            <a:r>
              <a:rPr lang="en-US" dirty="0" err="1" smtClean="0"/>
              <a:t>aways</a:t>
            </a:r>
            <a:r>
              <a:rPr lang="en-US" dirty="0" smtClean="0"/>
              <a:t>” from participating in this project?</a:t>
            </a:r>
            <a:endParaRPr lang="en-US" dirty="0"/>
          </a:p>
        </p:txBody>
      </p:sp>
      <p:sp>
        <p:nvSpPr>
          <p:cNvPr id="2" name="Title 1"/>
          <p:cNvSpPr>
            <a:spLocks noGrp="1"/>
          </p:cNvSpPr>
          <p:nvPr>
            <p:ph type="title"/>
          </p:nvPr>
        </p:nvSpPr>
        <p:spPr/>
        <p:txBody>
          <a:bodyPr/>
          <a:lstStyle/>
          <a:p>
            <a:r>
              <a:rPr lang="en-US" dirty="0" smtClean="0"/>
              <a:t>Next Steps - modifications</a:t>
            </a:r>
            <a:endParaRPr lang="en-US" dirty="0"/>
          </a:p>
        </p:txBody>
      </p:sp>
      <p:pic>
        <p:nvPicPr>
          <p:cNvPr id="4" name="Picture 3" descr="logo.gif"/>
          <p:cNvPicPr>
            <a:picLocks noChangeAspect="1"/>
          </p:cNvPicPr>
          <p:nvPr/>
        </p:nvPicPr>
        <p:blipFill>
          <a:blip r:embed="rId3"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smtClean="0"/>
              <a:t>How can you become a leader? School? System?</a:t>
            </a:r>
          </a:p>
          <a:p>
            <a:pPr lvl="1"/>
            <a:r>
              <a:rPr lang="en-US" dirty="0" smtClean="0"/>
              <a:t>How can current technology in your school be better utilized?</a:t>
            </a:r>
          </a:p>
          <a:p>
            <a:pPr lvl="1"/>
            <a:r>
              <a:rPr lang="en-US" dirty="0" smtClean="0"/>
              <a:t>What is needed to meet the goals of Leadership &amp; Mentorship as defined by the project?</a:t>
            </a:r>
          </a:p>
          <a:p>
            <a:pPr lvl="2"/>
            <a:endParaRPr lang="en-US" dirty="0" smtClean="0"/>
          </a:p>
          <a:p>
            <a:r>
              <a:rPr lang="en-US" dirty="0" smtClean="0"/>
              <a:t>Reflection #5: Refer to the Technology Integration Matrix – where do you fall on this matrix? Where would you like to go? How would you like to get there?</a:t>
            </a:r>
          </a:p>
        </p:txBody>
      </p:sp>
      <p:sp>
        <p:nvSpPr>
          <p:cNvPr id="2" name="Title 1"/>
          <p:cNvSpPr>
            <a:spLocks noGrp="1"/>
          </p:cNvSpPr>
          <p:nvPr>
            <p:ph type="title"/>
          </p:nvPr>
        </p:nvSpPr>
        <p:spPr/>
        <p:txBody>
          <a:bodyPr>
            <a:normAutofit fontScale="90000"/>
          </a:bodyPr>
          <a:lstStyle/>
          <a:p>
            <a:r>
              <a:rPr lang="en-US" dirty="0" smtClean="0"/>
              <a:t>Building capacity – Becoming mentors</a:t>
            </a:r>
            <a:endParaRPr lang="en-US" dirty="0"/>
          </a:p>
        </p:txBody>
      </p:sp>
      <p:pic>
        <p:nvPicPr>
          <p:cNvPr id="4" name="Picture 3" descr="logo.gif"/>
          <p:cNvPicPr>
            <a:picLocks noChangeAspect="1"/>
          </p:cNvPicPr>
          <p:nvPr/>
        </p:nvPicPr>
        <p:blipFill>
          <a:blip r:embed="rId3"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buNone/>
            </a:pPr>
            <a:r>
              <a:rPr lang="en-US" sz="2800" i="1" dirty="0" smtClean="0"/>
              <a:t>Focus on the journey not the destination. Joy is found not in finishing an activity but in doing it. </a:t>
            </a:r>
            <a:r>
              <a:rPr lang="en-US" b="1" dirty="0" smtClean="0"/>
              <a:t>   </a:t>
            </a:r>
            <a:br>
              <a:rPr lang="en-US" b="1" dirty="0" smtClean="0"/>
            </a:br>
            <a:r>
              <a:rPr lang="en-US" b="1" dirty="0" smtClean="0"/>
              <a:t/>
            </a:r>
            <a:br>
              <a:rPr lang="en-US" b="1" dirty="0" smtClean="0"/>
            </a:br>
            <a:r>
              <a:rPr lang="en-US" dirty="0" smtClean="0"/>
              <a:t>Greg Anderson</a:t>
            </a:r>
            <a:r>
              <a:rPr lang="en-US" b="1" dirty="0" smtClean="0"/>
              <a:t> </a:t>
            </a:r>
            <a:endParaRPr lang="en-US" dirty="0"/>
          </a:p>
        </p:txBody>
      </p:sp>
      <p:pic>
        <p:nvPicPr>
          <p:cNvPr id="4099" name="Picture 3" descr="C:\Documents and Settings\s.lowes\Local Settings\Temporary Internet Files\Content.IE5\2Z43YFTX\MC900233301[1].wmf"/>
          <p:cNvPicPr>
            <a:picLocks noChangeAspect="1" noChangeArrowheads="1"/>
          </p:cNvPicPr>
          <p:nvPr/>
        </p:nvPicPr>
        <p:blipFill>
          <a:blip r:embed="rId3" cstate="print"/>
          <a:srcRect/>
          <a:stretch>
            <a:fillRect/>
          </a:stretch>
        </p:blipFill>
        <p:spPr bwMode="auto">
          <a:xfrm>
            <a:off x="2915816" y="2996952"/>
            <a:ext cx="2180376" cy="221055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n-US" dirty="0" smtClean="0"/>
              <a:t>Re-examination of </a:t>
            </a:r>
            <a:r>
              <a:rPr lang="en-US" dirty="0"/>
              <a:t>yearly </a:t>
            </a:r>
            <a:r>
              <a:rPr lang="en-US" dirty="0" smtClean="0"/>
              <a:t>goals</a:t>
            </a:r>
            <a:endParaRPr lang="en-US" dirty="0"/>
          </a:p>
          <a:p>
            <a:pPr lvl="0"/>
            <a:r>
              <a:rPr lang="en-US" dirty="0"/>
              <a:t>Benefits </a:t>
            </a:r>
            <a:r>
              <a:rPr lang="en-US" dirty="0" smtClean="0"/>
              <a:t>of project</a:t>
            </a:r>
            <a:endParaRPr lang="en-US" dirty="0"/>
          </a:p>
          <a:p>
            <a:pPr lvl="0"/>
            <a:r>
              <a:rPr lang="en-US" dirty="0"/>
              <a:t>Challenges </a:t>
            </a:r>
            <a:r>
              <a:rPr lang="en-US" dirty="0" smtClean="0"/>
              <a:t>of project</a:t>
            </a:r>
            <a:endParaRPr lang="en-US" dirty="0"/>
          </a:p>
          <a:p>
            <a:pPr lvl="0"/>
            <a:r>
              <a:rPr lang="en-US" dirty="0"/>
              <a:t>Modifications of </a:t>
            </a:r>
            <a:r>
              <a:rPr lang="en-US" dirty="0" smtClean="0"/>
              <a:t>project – What have we learned?</a:t>
            </a:r>
            <a:endParaRPr lang="en-US" dirty="0"/>
          </a:p>
          <a:p>
            <a:r>
              <a:rPr lang="en-US" dirty="0" smtClean="0"/>
              <a:t>Becoming </a:t>
            </a:r>
            <a:r>
              <a:rPr lang="en-US" dirty="0"/>
              <a:t>mentors – </a:t>
            </a:r>
            <a:r>
              <a:rPr lang="en-US" dirty="0" smtClean="0"/>
              <a:t>Building </a:t>
            </a:r>
            <a:r>
              <a:rPr lang="en-US" dirty="0"/>
              <a:t>capacity in your school </a:t>
            </a:r>
          </a:p>
          <a:p>
            <a:endParaRPr lang="en-US" dirty="0"/>
          </a:p>
        </p:txBody>
      </p:sp>
      <p:sp>
        <p:nvSpPr>
          <p:cNvPr id="2" name="Title 1"/>
          <p:cNvSpPr>
            <a:spLocks noGrp="1"/>
          </p:cNvSpPr>
          <p:nvPr>
            <p:ph type="title"/>
          </p:nvPr>
        </p:nvSpPr>
        <p:spPr/>
        <p:txBody>
          <a:bodyPr/>
          <a:lstStyle/>
          <a:p>
            <a:r>
              <a:rPr lang="en-US" dirty="0" smtClean="0"/>
              <a:t>Purpose of Review</a:t>
            </a:r>
            <a:endParaRPr lang="en-US" dirty="0"/>
          </a:p>
        </p:txBody>
      </p:sp>
      <p:pic>
        <p:nvPicPr>
          <p:cNvPr id="4" name="Picture 3" descr="logo.gif"/>
          <p:cNvPicPr>
            <a:picLocks noChangeAspect="1"/>
          </p:cNvPicPr>
          <p:nvPr/>
        </p:nvPicPr>
        <p:blipFill>
          <a:blip r:embed="rId3"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lvl="0"/>
            <a:r>
              <a:rPr lang="en-US" dirty="0"/>
              <a:t>Year 1:  </a:t>
            </a:r>
            <a:r>
              <a:rPr lang="en-US" b="1" dirty="0"/>
              <a:t>Classroom Implementation</a:t>
            </a:r>
            <a:r>
              <a:rPr lang="en-US" dirty="0"/>
              <a:t> including becoming familiar with Web 2.0 tools such as </a:t>
            </a:r>
            <a:r>
              <a:rPr lang="en-US" dirty="0" err="1"/>
              <a:t>blogs</a:t>
            </a:r>
            <a:r>
              <a:rPr lang="en-US" dirty="0"/>
              <a:t> and </a:t>
            </a:r>
            <a:r>
              <a:rPr lang="en-US" dirty="0" err="1"/>
              <a:t>wikis</a:t>
            </a:r>
            <a:r>
              <a:rPr lang="en-US" dirty="0"/>
              <a:t>, SMART software, and the process of action research.</a:t>
            </a:r>
          </a:p>
          <a:p>
            <a:pPr lvl="0"/>
            <a:r>
              <a:rPr lang="en-US" dirty="0"/>
              <a:t>Year 2:  </a:t>
            </a:r>
            <a:r>
              <a:rPr lang="en-US" b="1" dirty="0"/>
              <a:t>Collaboration and Pedagogy</a:t>
            </a:r>
            <a:r>
              <a:rPr lang="en-US" dirty="0"/>
              <a:t> including a focus on professional development related to specific teaching pedagogies such as differentiation and inquiry-based learning.</a:t>
            </a:r>
          </a:p>
          <a:p>
            <a:pPr lvl="0"/>
            <a:r>
              <a:rPr lang="en-US" dirty="0"/>
              <a:t>Year 3:  </a:t>
            </a:r>
            <a:r>
              <a:rPr lang="en-US" b="1" dirty="0"/>
              <a:t>Leadership and Mentorship</a:t>
            </a:r>
            <a:r>
              <a:rPr lang="en-US" dirty="0"/>
              <a:t> including building online resources, mentoring teachers at their school or grade level, and presenting for division professional development.</a:t>
            </a:r>
          </a:p>
          <a:p>
            <a:endParaRPr lang="en-US" dirty="0"/>
          </a:p>
        </p:txBody>
      </p:sp>
      <p:sp>
        <p:nvSpPr>
          <p:cNvPr id="2" name="Title 1"/>
          <p:cNvSpPr>
            <a:spLocks noGrp="1"/>
          </p:cNvSpPr>
          <p:nvPr>
            <p:ph type="title"/>
          </p:nvPr>
        </p:nvSpPr>
        <p:spPr/>
        <p:txBody>
          <a:bodyPr/>
          <a:lstStyle/>
          <a:p>
            <a:r>
              <a:rPr lang="en-US" dirty="0" smtClean="0"/>
              <a:t>Overarching </a:t>
            </a:r>
            <a:r>
              <a:rPr lang="en-US" dirty="0" err="1" smtClean="0"/>
              <a:t>Throughlines</a:t>
            </a:r>
            <a:endParaRPr lang="en-US" dirty="0"/>
          </a:p>
        </p:txBody>
      </p:sp>
      <p:pic>
        <p:nvPicPr>
          <p:cNvPr id="4" name="Picture 3" descr="logo.gif"/>
          <p:cNvPicPr>
            <a:picLocks noChangeAspect="1"/>
          </p:cNvPicPr>
          <p:nvPr/>
        </p:nvPicPr>
        <p:blipFill>
          <a:blip r:embed="rId3"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Action research format</a:t>
            </a:r>
          </a:p>
          <a:p>
            <a:pPr lvl="1"/>
            <a:r>
              <a:rPr lang="en-US" dirty="0" smtClean="0"/>
              <a:t>Individualized &amp; self-directed</a:t>
            </a:r>
          </a:p>
          <a:p>
            <a:pPr lvl="1"/>
            <a:r>
              <a:rPr lang="en-US" dirty="0" err="1" smtClean="0"/>
              <a:t>Blogs</a:t>
            </a:r>
            <a:r>
              <a:rPr lang="en-US" dirty="0" smtClean="0"/>
              <a:t> &amp;  year-end reflections</a:t>
            </a:r>
          </a:p>
          <a:p>
            <a:r>
              <a:rPr lang="en-US" dirty="0" smtClean="0"/>
              <a:t>Surveys</a:t>
            </a:r>
          </a:p>
          <a:p>
            <a:pPr lvl="1"/>
            <a:r>
              <a:rPr lang="en-US" dirty="0" smtClean="0"/>
              <a:t>Teacher, administrator &amp; student</a:t>
            </a:r>
          </a:p>
          <a:p>
            <a:r>
              <a:rPr lang="en-US" dirty="0" smtClean="0"/>
              <a:t>Anecdotal records via email &amp; attachments</a:t>
            </a:r>
          </a:p>
          <a:p>
            <a:pPr lvl="1"/>
            <a:endParaRPr lang="en-US" dirty="0" smtClean="0"/>
          </a:p>
          <a:p>
            <a:endParaRPr lang="en-US" dirty="0"/>
          </a:p>
        </p:txBody>
      </p:sp>
      <p:sp>
        <p:nvSpPr>
          <p:cNvPr id="2" name="Title 1"/>
          <p:cNvSpPr>
            <a:spLocks noGrp="1"/>
          </p:cNvSpPr>
          <p:nvPr>
            <p:ph type="title"/>
          </p:nvPr>
        </p:nvSpPr>
        <p:spPr/>
        <p:txBody>
          <a:bodyPr/>
          <a:lstStyle/>
          <a:p>
            <a:r>
              <a:rPr lang="en-US" dirty="0" smtClean="0"/>
              <a:t>Differentiated PD</a:t>
            </a:r>
            <a:endParaRPr lang="en-US" dirty="0"/>
          </a:p>
        </p:txBody>
      </p:sp>
      <p:pic>
        <p:nvPicPr>
          <p:cNvPr id="4" name="Picture 3" descr="logo.gif"/>
          <p:cNvPicPr>
            <a:picLocks noChangeAspect="1"/>
          </p:cNvPicPr>
          <p:nvPr/>
        </p:nvPicPr>
        <p:blipFill>
          <a:blip r:embed="rId3"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700808"/>
            <a:ext cx="8153400" cy="4495800"/>
          </a:xfrm>
        </p:spPr>
        <p:txBody>
          <a:bodyPr>
            <a:normAutofit/>
          </a:bodyPr>
          <a:lstStyle/>
          <a:p>
            <a:pPr>
              <a:buNone/>
            </a:pPr>
            <a:r>
              <a:rPr lang="en-US" dirty="0" smtClean="0"/>
              <a:t>The </a:t>
            </a:r>
            <a:r>
              <a:rPr lang="en-US" dirty="0"/>
              <a:t>goals of the first year were:</a:t>
            </a:r>
          </a:p>
          <a:p>
            <a:pPr lvl="0"/>
            <a:r>
              <a:rPr lang="en-US" dirty="0"/>
              <a:t>to develop learning communities and initial website resources,</a:t>
            </a:r>
          </a:p>
          <a:p>
            <a:pPr lvl="0"/>
            <a:r>
              <a:rPr lang="en-US" dirty="0"/>
              <a:t>to establish individual learning goals and projects related to the classroom needs through action research projects</a:t>
            </a:r>
          </a:p>
          <a:p>
            <a:pPr lvl="0"/>
            <a:r>
              <a:rPr lang="en-US" dirty="0"/>
              <a:t>to gain confidence in understanding and integrating technology in the classroom including SMART software, division software, and other online applications</a:t>
            </a:r>
          </a:p>
          <a:p>
            <a:endParaRPr lang="en-US" dirty="0"/>
          </a:p>
        </p:txBody>
      </p:sp>
      <p:sp>
        <p:nvSpPr>
          <p:cNvPr id="2" name="Title 1"/>
          <p:cNvSpPr>
            <a:spLocks noGrp="1"/>
          </p:cNvSpPr>
          <p:nvPr>
            <p:ph type="title"/>
          </p:nvPr>
        </p:nvSpPr>
        <p:spPr>
          <a:xfrm>
            <a:off x="457200" y="404664"/>
            <a:ext cx="8229600" cy="1012974"/>
          </a:xfrm>
        </p:spPr>
        <p:txBody>
          <a:bodyPr>
            <a:normAutofit fontScale="90000"/>
          </a:bodyPr>
          <a:lstStyle/>
          <a:p>
            <a:r>
              <a:rPr lang="en-US" sz="4900" dirty="0" smtClean="0"/>
              <a:t/>
            </a:r>
            <a:br>
              <a:rPr lang="en-US" sz="4900" dirty="0" smtClean="0"/>
            </a:br>
            <a:r>
              <a:rPr lang="en-US" sz="4900" dirty="0" smtClean="0"/>
              <a:t>Year One Goals</a:t>
            </a:r>
            <a:r>
              <a:rPr lang="en-US" b="1" dirty="0" smtClean="0"/>
              <a:t/>
            </a:r>
            <a:br>
              <a:rPr lang="en-US" b="1" dirty="0" smtClean="0"/>
            </a:br>
            <a:r>
              <a:rPr lang="en-US" sz="5400" dirty="0" smtClean="0"/>
              <a:t> </a:t>
            </a:r>
            <a:endParaRPr lang="en-US" dirty="0"/>
          </a:p>
        </p:txBody>
      </p:sp>
      <p:pic>
        <p:nvPicPr>
          <p:cNvPr id="4" name="Picture 3" descr="logo.gif"/>
          <p:cNvPicPr>
            <a:picLocks noChangeAspect="1"/>
          </p:cNvPicPr>
          <p:nvPr/>
        </p:nvPicPr>
        <p:blipFill>
          <a:blip r:embed="rId3"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a:t>The goals of the second year were:</a:t>
            </a:r>
          </a:p>
          <a:p>
            <a:pPr lvl="0"/>
            <a:r>
              <a:rPr lang="en-US" dirty="0"/>
              <a:t>collaborating to create resources reflective of technology integration practices</a:t>
            </a:r>
          </a:p>
          <a:p>
            <a:pPr lvl="0"/>
            <a:r>
              <a:rPr lang="en-US" dirty="0"/>
              <a:t>mentoring and leadership in the school as well as with the new participants</a:t>
            </a:r>
          </a:p>
          <a:p>
            <a:pPr lvl="0"/>
            <a:r>
              <a:rPr lang="en-US" dirty="0"/>
              <a:t>researching inquiry-based learning and relating it to instructional practices with technology</a:t>
            </a:r>
          </a:p>
          <a:p>
            <a:pPr lvl="0"/>
            <a:r>
              <a:rPr lang="en-US" dirty="0"/>
              <a:t>reviewing the functionality of less expensive wireless slates (SMART Airliners) as compared to interactive whiteboards (SMART Board)</a:t>
            </a:r>
          </a:p>
          <a:p>
            <a:endParaRPr lang="en-US" dirty="0"/>
          </a:p>
        </p:txBody>
      </p:sp>
      <p:sp>
        <p:nvSpPr>
          <p:cNvPr id="2" name="Title 1"/>
          <p:cNvSpPr>
            <a:spLocks noGrp="1"/>
          </p:cNvSpPr>
          <p:nvPr>
            <p:ph type="title"/>
          </p:nvPr>
        </p:nvSpPr>
        <p:spPr/>
        <p:txBody>
          <a:bodyPr/>
          <a:lstStyle/>
          <a:p>
            <a:r>
              <a:rPr lang="en-US" dirty="0" smtClean="0"/>
              <a:t>Year Two Goals</a:t>
            </a:r>
            <a:endParaRPr lang="en-US" dirty="0"/>
          </a:p>
        </p:txBody>
      </p:sp>
      <p:pic>
        <p:nvPicPr>
          <p:cNvPr id="4" name="Picture 3" descr="logo.gif"/>
          <p:cNvPicPr>
            <a:picLocks noChangeAspect="1"/>
          </p:cNvPicPr>
          <p:nvPr/>
        </p:nvPicPr>
        <p:blipFill>
          <a:blip r:embed="rId3" cstate="print"/>
          <a:stretch>
            <a:fillRect/>
          </a:stretch>
        </p:blipFill>
        <p:spPr>
          <a:xfrm>
            <a:off x="6276975" y="6115050"/>
            <a:ext cx="2867025" cy="7429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4968552"/>
          </a:xfrm>
        </p:spPr>
        <p:txBody>
          <a:bodyPr>
            <a:noAutofit/>
          </a:bodyPr>
          <a:lstStyle/>
          <a:p>
            <a:pPr>
              <a:buNone/>
            </a:pPr>
            <a:r>
              <a:rPr lang="en-US" sz="2000" dirty="0" smtClean="0"/>
              <a:t>The goals of the third and final year are:</a:t>
            </a:r>
          </a:p>
          <a:p>
            <a:pPr lvl="0"/>
            <a:r>
              <a:rPr lang="en-US" sz="2000" dirty="0" smtClean="0"/>
              <a:t>Identifying </a:t>
            </a:r>
            <a:r>
              <a:rPr lang="en-US" sz="2000" dirty="0"/>
              <a:t>and actualizing year three individual and classroom learning and instructional goals.</a:t>
            </a:r>
          </a:p>
          <a:p>
            <a:pPr lvl="0"/>
            <a:r>
              <a:rPr lang="en-US" sz="2000" dirty="0"/>
              <a:t>Increasing the “rigor” of technology integration practices through </a:t>
            </a:r>
            <a:r>
              <a:rPr lang="en-US" sz="2000" dirty="0" err="1"/>
              <a:t>telecollaborative</a:t>
            </a:r>
            <a:r>
              <a:rPr lang="en-US" sz="2000" dirty="0"/>
              <a:t> projects and inquiry based lessons.</a:t>
            </a:r>
          </a:p>
          <a:p>
            <a:pPr lvl="0"/>
            <a:r>
              <a:rPr lang="en-US" sz="2000" dirty="0" smtClean="0"/>
              <a:t>Continuing </a:t>
            </a:r>
            <a:r>
              <a:rPr lang="en-US" sz="2000" dirty="0"/>
              <a:t>and deepening mentorship and leadership with staff members as well as Regina Catholic schools through invitations to help lead monthly web conferencing professional development.</a:t>
            </a:r>
          </a:p>
          <a:p>
            <a:pPr lvl="0"/>
            <a:r>
              <a:rPr lang="en-US" sz="2000" dirty="0" smtClean="0"/>
              <a:t>Increasing participation </a:t>
            </a:r>
            <a:r>
              <a:rPr lang="en-US" sz="2000" dirty="0"/>
              <a:t>in technology conferences and opportunities.</a:t>
            </a:r>
          </a:p>
          <a:p>
            <a:pPr lvl="0"/>
            <a:r>
              <a:rPr lang="en-US" sz="2000" dirty="0"/>
              <a:t>Developing increased learning networks both within the Regina Catholic School Division but also outside of it</a:t>
            </a:r>
          </a:p>
          <a:p>
            <a:r>
              <a:rPr lang="en-US" sz="2000" dirty="0"/>
              <a:t>Identifying future shape and scope of the project for individualized technology integration at school sites</a:t>
            </a:r>
          </a:p>
        </p:txBody>
      </p:sp>
      <p:sp>
        <p:nvSpPr>
          <p:cNvPr id="2" name="Title 1"/>
          <p:cNvSpPr>
            <a:spLocks noGrp="1"/>
          </p:cNvSpPr>
          <p:nvPr>
            <p:ph type="title"/>
          </p:nvPr>
        </p:nvSpPr>
        <p:spPr>
          <a:xfrm>
            <a:off x="611560" y="260648"/>
            <a:ext cx="8229600" cy="1143000"/>
          </a:xfrm>
        </p:spPr>
        <p:txBody>
          <a:bodyPr/>
          <a:lstStyle/>
          <a:p>
            <a:r>
              <a:rPr lang="en-US" dirty="0" smtClean="0"/>
              <a:t>Year Three Goals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small groups, discuss meeting project goals &amp; individual goals – what worked? What needs to be changed?</a:t>
            </a:r>
          </a:p>
          <a:p>
            <a:pPr lvl="1"/>
            <a:r>
              <a:rPr lang="en-US" dirty="0" smtClean="0"/>
              <a:t>Select a recorder</a:t>
            </a:r>
          </a:p>
          <a:p>
            <a:pPr lvl="1"/>
            <a:r>
              <a:rPr lang="en-US" dirty="0" smtClean="0"/>
              <a:t>Identify date, group members &amp; reflection #</a:t>
            </a:r>
          </a:p>
          <a:p>
            <a:pPr lvl="1"/>
            <a:r>
              <a:rPr lang="en-US" dirty="0" smtClean="0"/>
              <a:t>Take jot notes and email to </a:t>
            </a:r>
            <a:r>
              <a:rPr lang="en-US" dirty="0" err="1" smtClean="0">
                <a:hlinkClick r:id="rId3"/>
              </a:rPr>
              <a:t>s.lowes@rcs.sk.ca</a:t>
            </a:r>
            <a:r>
              <a:rPr lang="en-US" dirty="0" smtClean="0"/>
              <a:t> at end of the morning</a:t>
            </a:r>
            <a:endParaRPr lang="en-US" dirty="0"/>
          </a:p>
        </p:txBody>
      </p:sp>
      <p:sp>
        <p:nvSpPr>
          <p:cNvPr id="2" name="Title 1"/>
          <p:cNvSpPr>
            <a:spLocks noGrp="1"/>
          </p:cNvSpPr>
          <p:nvPr>
            <p:ph type="title"/>
          </p:nvPr>
        </p:nvSpPr>
        <p:spPr/>
        <p:txBody>
          <a:bodyPr/>
          <a:lstStyle/>
          <a:p>
            <a:r>
              <a:rPr lang="en-US" dirty="0" smtClean="0"/>
              <a:t>Group reflection #1 - goals</a:t>
            </a:r>
            <a:endParaRPr lang="en-US" dirty="0"/>
          </a:p>
        </p:txBody>
      </p:sp>
      <p:pic>
        <p:nvPicPr>
          <p:cNvPr id="3074" name="Picture 2" descr="C:\Documents and Settings\s.lowes\Local Settings\Temporary Internet Files\Content.IE5\2Z43YFTX\MC910221007[1].jpg"/>
          <p:cNvPicPr>
            <a:picLocks noChangeAspect="1" noChangeArrowheads="1"/>
          </p:cNvPicPr>
          <p:nvPr/>
        </p:nvPicPr>
        <p:blipFill>
          <a:blip r:embed="rId4" cstate="print"/>
          <a:srcRect/>
          <a:stretch>
            <a:fillRect/>
          </a:stretch>
        </p:blipFill>
        <p:spPr bwMode="auto">
          <a:xfrm>
            <a:off x="5076056" y="4797152"/>
            <a:ext cx="2771800" cy="184623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52736"/>
            <a:ext cx="8784976" cy="4525963"/>
          </a:xfrm>
        </p:spPr>
        <p:txBody>
          <a:bodyPr>
            <a:noAutofit/>
          </a:bodyPr>
          <a:lstStyle/>
          <a:p>
            <a:pPr lvl="0"/>
            <a:r>
              <a:rPr lang="en-US" sz="1500" dirty="0" smtClean="0"/>
              <a:t>Access to </a:t>
            </a:r>
            <a:r>
              <a:rPr lang="en-US" sz="1500" dirty="0" err="1" smtClean="0"/>
              <a:t>SMARTBoard</a:t>
            </a:r>
            <a:r>
              <a:rPr lang="en-US" sz="1500" dirty="0" smtClean="0"/>
              <a:t> and data projector in the classroom allows for seamless integration of technology into lessons on a daily basis.  The reliability of the equipment in the classroom set-up makes planning for technology worth the time and effort.</a:t>
            </a:r>
          </a:p>
          <a:p>
            <a:pPr lvl="0"/>
            <a:r>
              <a:rPr lang="en-US" sz="1500" dirty="0" smtClean="0"/>
              <a:t>Increased use of technology in lessons supports students learning and motivation.  Hands-on practice, increased potential to review topics, and connections to real world research/applications make learning more relevant and motivating for students.</a:t>
            </a:r>
          </a:p>
          <a:p>
            <a:pPr lvl="0"/>
            <a:r>
              <a:rPr lang="en-US" sz="1500" dirty="0" smtClean="0"/>
              <a:t>Teacher laptops enable flexibility for teachers to plan lessons from home or any room in the school.  This increases opportunities for teachers to utilize the technology in the classroom to the fullest extent.</a:t>
            </a:r>
          </a:p>
          <a:p>
            <a:pPr lvl="0"/>
            <a:r>
              <a:rPr lang="en-US" sz="1500" dirty="0" smtClean="0"/>
              <a:t>Professional development exposes teachers to new technologies, provides time for planning and debriefing, enables collaboration and sharing between teachers with real projects and tools being utilized in classrooms.</a:t>
            </a:r>
          </a:p>
          <a:p>
            <a:pPr lvl="0"/>
            <a:r>
              <a:rPr lang="en-US" sz="1500" dirty="0" smtClean="0"/>
              <a:t>Professional development opportunities ensure that teachers are continually relating technology to curriculum goals</a:t>
            </a:r>
          </a:p>
          <a:p>
            <a:pPr lvl="0"/>
            <a:r>
              <a:rPr lang="en-US" sz="1500" dirty="0" smtClean="0"/>
              <a:t>Growth in teacher and student technological skills through increased use and incorporation of technology with teaching</a:t>
            </a:r>
          </a:p>
          <a:p>
            <a:pPr lvl="0"/>
            <a:r>
              <a:rPr lang="en-US" sz="1500" dirty="0" smtClean="0"/>
              <a:t>Confidence in technological abilities transferred into many teachers mentoring or leading other teachers in the school or joining online learning communities.</a:t>
            </a:r>
          </a:p>
          <a:p>
            <a:pPr lvl="0"/>
            <a:r>
              <a:rPr lang="en-US" sz="1500" dirty="0" smtClean="0"/>
              <a:t>Motivated and interested teachers with technological curriculum goals were able to access increases in technology to actualize changes in their teaching pedagogy.</a:t>
            </a:r>
            <a:endParaRPr lang="en-US" sz="1500" dirty="0"/>
          </a:p>
        </p:txBody>
      </p:sp>
      <p:sp>
        <p:nvSpPr>
          <p:cNvPr id="2" name="Title 1"/>
          <p:cNvSpPr>
            <a:spLocks noGrp="1"/>
          </p:cNvSpPr>
          <p:nvPr>
            <p:ph type="title"/>
          </p:nvPr>
        </p:nvSpPr>
        <p:spPr/>
        <p:txBody>
          <a:bodyPr/>
          <a:lstStyle/>
          <a:p>
            <a:r>
              <a:rPr lang="en-US" dirty="0" smtClean="0"/>
              <a:t>Identified Benefits </a:t>
            </a:r>
            <a:r>
              <a:rPr lang="en-US" dirty="0" smtClean="0"/>
              <a:t>of SMART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99</TotalTime>
  <Words>1069</Words>
  <Application>Microsoft Office PowerPoint</Application>
  <PresentationFormat>On-screen Show (4:3)</PresentationFormat>
  <Paragraphs>98</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SMART Classroom Project</vt:lpstr>
      <vt:lpstr>Purpose of Review</vt:lpstr>
      <vt:lpstr>Overarching Throughlines</vt:lpstr>
      <vt:lpstr>Differentiated PD</vt:lpstr>
      <vt:lpstr> Year One Goals  </vt:lpstr>
      <vt:lpstr>Year Two Goals</vt:lpstr>
      <vt:lpstr>Year Three Goals</vt:lpstr>
      <vt:lpstr>Group reflection #1 - goals</vt:lpstr>
      <vt:lpstr>Identified Benefits of SMART</vt:lpstr>
      <vt:lpstr>Group Reflection  #2- Benefits</vt:lpstr>
      <vt:lpstr>Identified Challenges of Project</vt:lpstr>
      <vt:lpstr>Group Reflection #3 s- Challenges</vt:lpstr>
      <vt:lpstr>Next Steps - modifications</vt:lpstr>
      <vt:lpstr>Building capacity – Becoming mentors</vt:lpstr>
      <vt:lpstr>Slide 15</vt:lpstr>
    </vt:vector>
  </TitlesOfParts>
  <Company>Regina Catholic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Classroom Project</dc:title>
  <dc:creator>Lowes Shelley</dc:creator>
  <cp:lastModifiedBy>Lowes Shelley</cp:lastModifiedBy>
  <cp:revision>40</cp:revision>
  <dcterms:created xsi:type="dcterms:W3CDTF">2011-02-16T04:06:56Z</dcterms:created>
  <dcterms:modified xsi:type="dcterms:W3CDTF">2011-02-16T14:15:14Z</dcterms:modified>
</cp:coreProperties>
</file>